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  <p:sldMasterId id="2147483828" r:id="rId3"/>
  </p:sldMasterIdLst>
  <p:notesMasterIdLst>
    <p:notesMasterId r:id="rId9"/>
  </p:notesMasterIdLst>
  <p:handoutMasterIdLst>
    <p:handoutMasterId r:id="rId10"/>
  </p:handoutMasterIdLst>
  <p:sldIdLst>
    <p:sldId id="258" r:id="rId4"/>
    <p:sldId id="264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94660"/>
  </p:normalViewPr>
  <p:slideViewPr>
    <p:cSldViewPr>
      <p:cViewPr varScale="1">
        <p:scale>
          <a:sx n="130" d="100"/>
          <a:sy n="130" d="100"/>
        </p:scale>
        <p:origin x="822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965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059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439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smtClean="0">
              <a:solidFill>
                <a:schemeClr val="tx1"/>
              </a:solidFill>
            </a:endParaRPr>
          </a:p>
          <a:p>
            <a:pPr algn="l"/>
            <a:r>
              <a:rPr lang="en-US" sz="1000" b="0" baseline="0" smtClean="0">
                <a:solidFill>
                  <a:schemeClr val="tx1"/>
                </a:solidFill>
              </a:rPr>
              <a:t>ERCOT </a:t>
            </a:r>
            <a:r>
              <a:rPr lang="en-US" sz="1000" b="0" baseline="0" dirty="0" smtClean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199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21/3/24/214190-TA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ercot.com/content/wcm/key_documents_lists/214191/2021_TAC_Combined_Ballot_20210324.xls" TargetMode="External"/><Relationship Id="rId4" Type="http://schemas.openxmlformats.org/officeDocument/2006/relationships/hyperlink" Target="http://www.ercot.com/content/wcm/key_documents_lists/174326/Final_-_pdf_-_App_for_gas_pipeline_load_v020320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TAC Highlights – </a:t>
            </a:r>
            <a:r>
              <a:rPr lang="en-US" sz="2700" b="1" dirty="0" smtClean="0">
                <a:hlinkClick r:id="rId3"/>
              </a:rPr>
              <a:t>March 24, </a:t>
            </a:r>
            <a:r>
              <a:rPr lang="en-US" sz="2700" b="1" dirty="0" smtClean="0">
                <a:hlinkClick r:id="rId3"/>
              </a:rPr>
              <a:t>2021</a:t>
            </a: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1700" b="1" dirty="0" smtClean="0"/>
              <a:t>Jim Lee, RMS Chair </a:t>
            </a:r>
            <a:endParaRPr lang="en-US" sz="17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028363" cy="5486400"/>
          </a:xfrm>
        </p:spPr>
        <p:txBody>
          <a:bodyPr>
            <a:normAutofit fontScale="92500" lnSpcReduction="10000"/>
          </a:bodyPr>
          <a:lstStyle/>
          <a:p>
            <a:pPr marL="0" lvl="1" indent="0">
              <a:buNone/>
            </a:pPr>
            <a:r>
              <a:rPr lang="en-US" sz="800" b="1" u="sng" dirty="0" smtClean="0"/>
              <a:t/>
            </a:r>
            <a:br>
              <a:rPr lang="en-US" sz="800" b="1" u="sng" dirty="0" smtClean="0"/>
            </a:br>
            <a:r>
              <a:rPr lang="en-US" sz="2000" b="1" u="sng" dirty="0" smtClean="0"/>
              <a:t>Discussion Highlights:</a:t>
            </a:r>
            <a:endParaRPr lang="en-US" sz="900" b="1" u="sng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Winter Storm Issues Review – RMS to consider best solution to discuss RMS assignments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hlinkClick r:id="rId4"/>
              </a:rPr>
              <a:t>Application for Critical Load Serving Electric Generation and Cogeneration</a:t>
            </a:r>
            <a:endParaRPr lang="en-US" sz="16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Voted to sunset the Battery Energy Storage Task Force (BESTF)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Possible creation of Passport Implementation WG/TF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b="1" u="sng" dirty="0" smtClean="0"/>
              <a:t>TAC Voting Items: </a:t>
            </a:r>
            <a:r>
              <a:rPr lang="en-US" b="1" u="sng" dirty="0" smtClean="0">
                <a:hlinkClick r:id="rId5"/>
              </a:rPr>
              <a:t>Combined Ballot</a:t>
            </a:r>
            <a:endParaRPr lang="en-US" b="1" u="sng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 smtClean="0"/>
              <a:t>Consensus approval: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2021 PRS Goals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Approved NPRRs: NPRR1023, NPRR1045, NPRR1057, NPRR1059, NPRR1065, NPRR1066, NPRR1069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Approved Other Binding Document List (as recommended by PRS), OBDRR026, OBDRR028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Approved NOGRR219 (ROS)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Tabled RMGRR164 waiting on NPRR1062 companion (RMS)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 smtClean="0"/>
              <a:t>Voting items Approved w/ 1 Opposition:</a:t>
            </a:r>
          </a:p>
          <a:p>
            <a:pPr marL="282575" indent="-28257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NPRR1060</a:t>
            </a:r>
          </a:p>
          <a:p>
            <a:pPr marL="282575" indent="-28257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OBDRR027</a:t>
            </a:r>
            <a:endParaRPr lang="en-US" sz="16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43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PUCT Projects – Winter Storm Issues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028363" cy="548640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800" b="1" u="sng" dirty="0" smtClean="0"/>
              <a:t/>
            </a:r>
            <a:br>
              <a:rPr lang="en-US" sz="800" b="1" u="sng" dirty="0" smtClean="0"/>
            </a:br>
            <a:endParaRPr lang="en-US" sz="800" b="1" u="sng" dirty="0"/>
          </a:p>
          <a:p>
            <a:pPr marL="0" lvl="1" indent="0">
              <a:buNone/>
            </a:pPr>
            <a:r>
              <a:rPr lang="en-US" sz="2000" b="1" u="sng" dirty="0" smtClean="0"/>
              <a:t>PUCT Projects opened to address 2021 Winter Storm Issues:</a:t>
            </a:r>
          </a:p>
          <a:p>
            <a:pPr marL="0" lvl="1" indent="0">
              <a:buNone/>
            </a:pPr>
            <a:endParaRPr lang="en-US" sz="800" b="1" u="sng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Project </a:t>
            </a:r>
            <a:r>
              <a:rPr lang="en-US" dirty="0"/>
              <a:t>51825: Investigation Regarding the February 2021 Winter Weather Event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Project </a:t>
            </a:r>
            <a:r>
              <a:rPr lang="en-US" dirty="0"/>
              <a:t>51830: Review of Wholesale - Indexed Products for Compliance with Customer Protection Rules for Retail Electric Service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Project </a:t>
            </a:r>
            <a:r>
              <a:rPr lang="en-US" dirty="0"/>
              <a:t>51839: Electric - Gas Coordination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Project </a:t>
            </a:r>
            <a:r>
              <a:rPr lang="en-US" dirty="0"/>
              <a:t>51840: Rulemaking to Establish Weatherization Standards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Project </a:t>
            </a:r>
            <a:r>
              <a:rPr lang="en-US" dirty="0"/>
              <a:t>51841: Review of 16 TAC § 25.53 Relating to Electric Service Emergency Operations Plans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Project </a:t>
            </a:r>
            <a:r>
              <a:rPr lang="en-US" dirty="0"/>
              <a:t>51871: Review of the ERCOT Scarcity Pricing Mechanism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Project </a:t>
            </a:r>
            <a:r>
              <a:rPr lang="en-US" dirty="0"/>
              <a:t>51888: Review of Critical Load Standards and </a:t>
            </a:r>
            <a:r>
              <a:rPr lang="en-US" dirty="0" smtClean="0"/>
              <a:t>Processes *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Project </a:t>
            </a:r>
            <a:r>
              <a:rPr lang="en-US" dirty="0"/>
              <a:t>51889: Review of Communications for the Electric </a:t>
            </a:r>
            <a:r>
              <a:rPr lang="en-US" dirty="0" smtClean="0"/>
              <a:t>Market *</a:t>
            </a:r>
            <a:endParaRPr lang="en-US" dirty="0"/>
          </a:p>
          <a:p>
            <a:pPr marL="0" lvl="1" indent="0">
              <a:buNone/>
            </a:pPr>
            <a:endParaRPr lang="en-US" sz="20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63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6994524" y="959881"/>
            <a:ext cx="1276351" cy="3380683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699124" y="951202"/>
            <a:ext cx="1276351" cy="3389361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403723" y="937957"/>
            <a:ext cx="1276351" cy="3402606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108324" y="937957"/>
            <a:ext cx="1276351" cy="3402606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831972" y="937957"/>
            <a:ext cx="1276351" cy="3402606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6573" y="937957"/>
            <a:ext cx="1276351" cy="3402606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36572" y="901225"/>
            <a:ext cx="7734303" cy="5509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9926"/>
          </a:xfrm>
        </p:spPr>
        <p:txBody>
          <a:bodyPr/>
          <a:lstStyle/>
          <a:p>
            <a:r>
              <a:rPr lang="en-US" sz="2400" dirty="0" smtClean="0"/>
              <a:t>Passport Scope and Delivery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679573" y="1677683"/>
            <a:ext cx="6013453" cy="381000"/>
          </a:xfrm>
          <a:prstGeom prst="rect">
            <a:avLst/>
          </a:prstGeom>
          <a:solidFill>
            <a:srgbClr val="7030A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EMS Technology Foundation Upgrade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5773" y="96394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55773" y="95988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13573" y="94392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114675" y="95988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56098" y="94392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15000" y="95717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22" name="5-Point Star 21"/>
          <p:cNvSpPr/>
          <p:nvPr/>
        </p:nvSpPr>
        <p:spPr>
          <a:xfrm>
            <a:off x="7451724" y="1667690"/>
            <a:ext cx="457200" cy="381000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108323" y="2209800"/>
            <a:ext cx="4584703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Real-Time Co-optimization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65173" y="2209800"/>
            <a:ext cx="1263654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RTC </a:t>
            </a:r>
          </a:p>
          <a:p>
            <a:pPr algn="ctr"/>
            <a:r>
              <a:rPr lang="en-US" sz="1100" dirty="0" smtClean="0"/>
              <a:t>Key Principles</a:t>
            </a:r>
            <a:endParaRPr lang="en-US" sz="1100" dirty="0"/>
          </a:p>
        </p:txBody>
      </p:sp>
      <p:sp>
        <p:nvSpPr>
          <p:cNvPr id="30" name="Rectangle 29"/>
          <p:cNvSpPr/>
          <p:nvPr/>
        </p:nvSpPr>
        <p:spPr>
          <a:xfrm>
            <a:off x="2016692" y="2209800"/>
            <a:ext cx="1091631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RTC </a:t>
            </a:r>
          </a:p>
          <a:p>
            <a:pPr algn="ctr"/>
            <a:r>
              <a:rPr lang="en-US" sz="1100" dirty="0" smtClean="0"/>
              <a:t>NPRR review</a:t>
            </a:r>
            <a:endParaRPr lang="en-US" sz="1100" dirty="0"/>
          </a:p>
        </p:txBody>
      </p:sp>
      <p:sp>
        <p:nvSpPr>
          <p:cNvPr id="40" name="Rectangle 39"/>
          <p:cNvSpPr/>
          <p:nvPr/>
        </p:nvSpPr>
        <p:spPr>
          <a:xfrm>
            <a:off x="3076573" y="2743200"/>
            <a:ext cx="4616453" cy="381000"/>
          </a:xfrm>
          <a:prstGeom prst="rect">
            <a:avLst/>
          </a:prstGeom>
          <a:solidFill>
            <a:srgbClr val="00206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Battery Energy Storage Resources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914400" y="2743200"/>
            <a:ext cx="1134039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BES Key Topic Concepts</a:t>
            </a:r>
            <a:endParaRPr lang="en-US" sz="1100" dirty="0"/>
          </a:p>
        </p:txBody>
      </p:sp>
      <p:sp>
        <p:nvSpPr>
          <p:cNvPr id="42" name="Rectangle 41"/>
          <p:cNvSpPr/>
          <p:nvPr/>
        </p:nvSpPr>
        <p:spPr>
          <a:xfrm>
            <a:off x="2028827" y="2743200"/>
            <a:ext cx="1079496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BES </a:t>
            </a:r>
          </a:p>
          <a:p>
            <a:pPr algn="ctr"/>
            <a:r>
              <a:rPr lang="en-US" sz="1100" dirty="0" smtClean="0"/>
              <a:t>NPRR review</a:t>
            </a:r>
            <a:endParaRPr lang="en-US" sz="1100" dirty="0"/>
          </a:p>
        </p:txBody>
      </p:sp>
      <p:sp>
        <p:nvSpPr>
          <p:cNvPr id="43" name="Rectangle 42"/>
          <p:cNvSpPr/>
          <p:nvPr/>
        </p:nvSpPr>
        <p:spPr>
          <a:xfrm>
            <a:off x="3089272" y="3276600"/>
            <a:ext cx="4603754" cy="381000"/>
          </a:xfrm>
          <a:prstGeom prst="rect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Distribution Generation Resources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1143000" y="3276600"/>
            <a:ext cx="885827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DGR Workshops 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7693026" y="1968025"/>
            <a:ext cx="0" cy="2372539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009773" y="3276600"/>
            <a:ext cx="1098550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DGR </a:t>
            </a:r>
          </a:p>
          <a:p>
            <a:pPr algn="ctr"/>
            <a:r>
              <a:rPr lang="en-US" sz="1100" dirty="0" smtClean="0"/>
              <a:t>NPRR review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371600" y="4803255"/>
            <a:ext cx="4648200" cy="94701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“</a:t>
            </a:r>
            <a:r>
              <a:rPr lang="en-US" sz="1600" u="sng" dirty="0" smtClean="0"/>
              <a:t>Pre-Passport” deliveries before </a:t>
            </a:r>
            <a:r>
              <a:rPr lang="en-US" sz="1600" u="sng" dirty="0"/>
              <a:t>2024:</a:t>
            </a:r>
          </a:p>
          <a:p>
            <a:pPr marL="285750" indent="-169863">
              <a:buFont typeface="Arial" panose="020B0604020202020204" pitchFamily="34" charset="0"/>
              <a:buChar char="•"/>
            </a:pPr>
            <a:r>
              <a:rPr lang="en-US" sz="1600" dirty="0" smtClean="0"/>
              <a:t>FFR advancement </a:t>
            </a:r>
          </a:p>
          <a:p>
            <a:pPr marL="285750" indent="-169863">
              <a:buFont typeface="Arial" panose="020B0604020202020204" pitchFamily="34" charset="0"/>
              <a:buChar char="•"/>
            </a:pPr>
            <a:r>
              <a:rPr lang="en-US" sz="1600" dirty="0" smtClean="0"/>
              <a:t>DGR enhancements to re-open registration</a:t>
            </a:r>
            <a:endParaRPr lang="en-US" sz="1600" dirty="0"/>
          </a:p>
          <a:p>
            <a:pPr marL="285750" indent="-169863">
              <a:buFont typeface="Arial" panose="020B0604020202020204" pitchFamily="34" charset="0"/>
              <a:buChar char="•"/>
            </a:pPr>
            <a:r>
              <a:rPr lang="en-US" sz="1600" dirty="0" smtClean="0"/>
              <a:t>Battery storage functionality enhancements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36572" y="3810000"/>
            <a:ext cx="7143752" cy="530564"/>
          </a:xfrm>
          <a:prstGeom prst="rect">
            <a:avLst/>
          </a:prstGeom>
          <a:solidFill>
            <a:srgbClr val="AC510C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ERCOT Contingency Reserve Service</a:t>
            </a:r>
          </a:p>
          <a:p>
            <a:pPr algn="ctr"/>
            <a:r>
              <a:rPr lang="en-US" sz="1400" dirty="0" smtClean="0"/>
              <a:t>New 10-minute Ancillary Service product defined in NPRR863</a:t>
            </a:r>
            <a:endParaRPr lang="en-US" sz="1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46482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08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Passport Protocol Scope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0" y="1268377"/>
          <a:ext cx="84582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Revision</a:t>
                      </a:r>
                      <a:r>
                        <a:rPr lang="en-US" baseline="0" dirty="0" smtClean="0"/>
                        <a:t> Request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s*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4257">
                <a:tc>
                  <a:txBody>
                    <a:bodyPr/>
                    <a:lstStyle/>
                    <a:p>
                      <a:r>
                        <a:rPr lang="en-US" dirty="0" smtClean="0"/>
                        <a:t>Real-Time Co-optimization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NPRR1007</a:t>
                      </a:r>
                      <a:r>
                        <a:rPr lang="en-US" baseline="0" dirty="0" smtClean="0"/>
                        <a:t> – 1013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4257">
                <a:tc>
                  <a:txBody>
                    <a:bodyPr/>
                    <a:lstStyle/>
                    <a:p>
                      <a:r>
                        <a:rPr lang="en-US" dirty="0" smtClean="0"/>
                        <a:t>Battery Energy Storage Resources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NPRR1014 &amp; 1029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4727">
                <a:tc>
                  <a:txBody>
                    <a:bodyPr/>
                    <a:lstStyle/>
                    <a:p>
                      <a:r>
                        <a:rPr lang="en-US" dirty="0" smtClean="0"/>
                        <a:t>Distribution Generation Resources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NPRR1016 </a:t>
                      </a:r>
                      <a:r>
                        <a:rPr lang="en-US" sz="1400" dirty="0" smtClean="0"/>
                        <a:t>(mapping improvements only)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2993">
                <a:tc>
                  <a:txBody>
                    <a:bodyPr/>
                    <a:lstStyle/>
                    <a:p>
                      <a:r>
                        <a:rPr lang="en-US" dirty="0" smtClean="0"/>
                        <a:t>ERCOT Contingency Reserve Service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NPRR863 </a:t>
                      </a:r>
                      <a:r>
                        <a:rPr lang="en-US" sz="1400" dirty="0" smtClean="0"/>
                        <a:t>(ECRS only)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44213" y="3339528"/>
            <a:ext cx="662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*Additional supporting Market Guide changes are also within Passport scope.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38778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0AEC7"/>
                </a:solidFill>
              </a:rPr>
              <a:t>Passport Sequence of Milestones through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52400" y="5103399"/>
            <a:ext cx="8774484" cy="9137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157555" y="3501878"/>
            <a:ext cx="8774484" cy="68078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57555" y="1462539"/>
            <a:ext cx="8774484" cy="38337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157555" y="2701125"/>
            <a:ext cx="8774484" cy="65743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57556" y="2004366"/>
            <a:ext cx="8774483" cy="53830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4653617" y="2744489"/>
            <a:ext cx="0" cy="930058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4" name="Rectangle 93"/>
          <p:cNvSpPr/>
          <p:nvPr/>
        </p:nvSpPr>
        <p:spPr>
          <a:xfrm>
            <a:off x="3272820" y="2400186"/>
            <a:ext cx="3338772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Unit/Functional testing</a:t>
            </a: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880" y="1066800"/>
            <a:ext cx="7957159" cy="402159"/>
          </a:xfrm>
          <a:prstGeom prst="rect">
            <a:avLst/>
          </a:prstGeom>
        </p:spPr>
      </p:pic>
      <p:sp>
        <p:nvSpPr>
          <p:cNvPr id="96" name="Rectangle 95"/>
          <p:cNvSpPr/>
          <p:nvPr/>
        </p:nvSpPr>
        <p:spPr>
          <a:xfrm>
            <a:off x="157556" y="1468959"/>
            <a:ext cx="817324" cy="38306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Pre-Passport</a:t>
            </a: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65483" y="1595589"/>
            <a:ext cx="4584526" cy="15031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557449" y="1487365"/>
            <a:ext cx="1355549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 smtClean="0">
                <a:solidFill>
                  <a:prstClr val="black"/>
                </a:solidFill>
                <a:latin typeface="Calibri" panose="020F0502020204030204"/>
              </a:rPr>
              <a:t>Last </a:t>
            </a:r>
            <a:r>
              <a:rPr lang="en-US" sz="825" dirty="0">
                <a:solidFill>
                  <a:prstClr val="black"/>
                </a:solidFill>
                <a:latin typeface="Calibri" panose="020F0502020204030204"/>
              </a:rPr>
              <a:t>major release date for EMS/MMS/S&amp;B projects</a:t>
            </a:r>
          </a:p>
        </p:txBody>
      </p:sp>
      <p:sp>
        <p:nvSpPr>
          <p:cNvPr id="99" name="Rectangle 98"/>
          <p:cNvSpPr/>
          <p:nvPr/>
        </p:nvSpPr>
        <p:spPr>
          <a:xfrm>
            <a:off x="159122" y="2006012"/>
            <a:ext cx="817324" cy="53665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 Upgrade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976446" y="2210730"/>
            <a:ext cx="2281300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Convert Gen/SCADA to C++</a:t>
            </a:r>
          </a:p>
        </p:txBody>
      </p:sp>
      <p:sp>
        <p:nvSpPr>
          <p:cNvPr id="101" name="Diamond 100"/>
          <p:cNvSpPr/>
          <p:nvPr/>
        </p:nvSpPr>
        <p:spPr>
          <a:xfrm>
            <a:off x="3187289" y="2202900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69726" y="2004367"/>
            <a:ext cx="2215607" cy="15467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EMS/MMS CIM16 Network Model Go-Live</a:t>
            </a:r>
          </a:p>
        </p:txBody>
      </p:sp>
      <p:sp>
        <p:nvSpPr>
          <p:cNvPr id="103" name="Diamond 102"/>
          <p:cNvSpPr/>
          <p:nvPr/>
        </p:nvSpPr>
        <p:spPr>
          <a:xfrm>
            <a:off x="3087363" y="2013465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531738" y="2128151"/>
            <a:ext cx="125299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 smtClean="0">
                <a:solidFill>
                  <a:prstClr val="black"/>
                </a:solidFill>
                <a:latin typeface="Calibri" panose="020F0502020204030204"/>
              </a:rPr>
              <a:t>Last date for Go/No-Go </a:t>
            </a:r>
            <a:r>
              <a:rPr lang="en-US" sz="825" dirty="0">
                <a:solidFill>
                  <a:prstClr val="black"/>
                </a:solidFill>
                <a:latin typeface="Calibri" panose="020F0502020204030204"/>
              </a:rPr>
              <a:t>for Combined Passport EMS Upgrade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978012" y="2400186"/>
            <a:ext cx="2281300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 EMS Subsystem Dev and Customs</a:t>
            </a:r>
          </a:p>
        </p:txBody>
      </p:sp>
      <p:sp>
        <p:nvSpPr>
          <p:cNvPr id="106" name="Diamond 105"/>
          <p:cNvSpPr/>
          <p:nvPr/>
        </p:nvSpPr>
        <p:spPr>
          <a:xfrm>
            <a:off x="3188855" y="2392356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Diamond 106"/>
          <p:cNvSpPr/>
          <p:nvPr/>
        </p:nvSpPr>
        <p:spPr>
          <a:xfrm>
            <a:off x="6531738" y="2392356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301590" y="2182601"/>
            <a:ext cx="299163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prstClr val="black"/>
                </a:solidFill>
                <a:latin typeface="Calibri" panose="020F0502020204030204"/>
              </a:rPr>
              <a:t>Snapshot of EMS Upgrade Codestream without Passport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160688" y="2707238"/>
            <a:ext cx="817324" cy="65132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Passport Market Design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Core 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EMS/MMS/SB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OS/</a:t>
            </a:r>
            <a:r>
              <a:rPr kumimoji="0" lang="en-US" sz="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EIS/MIS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970826" y="2709996"/>
            <a:ext cx="1141431" cy="16119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Core Business Reqts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1441475" y="2930387"/>
            <a:ext cx="1219719" cy="16205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 Business Reqts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2092438" y="3178520"/>
            <a:ext cx="1141431" cy="17159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 Business Reqts 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2127273" y="2707237"/>
            <a:ext cx="2526344" cy="16573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2568816" y="2930386"/>
            <a:ext cx="2408129" cy="16205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236997" y="3178519"/>
            <a:ext cx="2833241" cy="17159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6" name="Diamond 115"/>
          <p:cNvSpPr/>
          <p:nvPr/>
        </p:nvSpPr>
        <p:spPr>
          <a:xfrm>
            <a:off x="2033774" y="2728391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Diamond 116"/>
          <p:cNvSpPr/>
          <p:nvPr/>
        </p:nvSpPr>
        <p:spPr>
          <a:xfrm>
            <a:off x="2501487" y="2942131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8" name="Diamond 117"/>
          <p:cNvSpPr/>
          <p:nvPr/>
        </p:nvSpPr>
        <p:spPr>
          <a:xfrm>
            <a:off x="3154015" y="3199797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57555" y="3501878"/>
            <a:ext cx="817325" cy="68078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Integration Testing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4648138" y="3505997"/>
            <a:ext cx="1972652" cy="19097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Early SCED Testing (EMS/MMS)</a:t>
            </a:r>
          </a:p>
        </p:txBody>
      </p:sp>
      <p:sp>
        <p:nvSpPr>
          <p:cNvPr id="121" name="Diamond 120"/>
          <p:cNvSpPr/>
          <p:nvPr/>
        </p:nvSpPr>
        <p:spPr>
          <a:xfrm>
            <a:off x="4570632" y="2717213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2" name="Diamond 121"/>
          <p:cNvSpPr/>
          <p:nvPr/>
        </p:nvSpPr>
        <p:spPr>
          <a:xfrm>
            <a:off x="4568284" y="352204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>
            <a:off x="4659880" y="2880477"/>
            <a:ext cx="7046" cy="509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24" name="Rectangle 123"/>
          <p:cNvSpPr/>
          <p:nvPr/>
        </p:nvSpPr>
        <p:spPr>
          <a:xfrm>
            <a:off x="5585241" y="3763960"/>
            <a:ext cx="1986941" cy="16942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iTest EMS/MMS/S&amp;B</a:t>
            </a:r>
          </a:p>
        </p:txBody>
      </p:sp>
      <p:sp>
        <p:nvSpPr>
          <p:cNvPr id="125" name="Diamond 124"/>
          <p:cNvSpPr/>
          <p:nvPr/>
        </p:nvSpPr>
        <p:spPr>
          <a:xfrm>
            <a:off x="5495993" y="377351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6070238" y="4013243"/>
            <a:ext cx="1772819" cy="16942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End-to-end Testing</a:t>
            </a:r>
          </a:p>
        </p:txBody>
      </p:sp>
      <p:sp>
        <p:nvSpPr>
          <p:cNvPr id="127" name="Diamond 126"/>
          <p:cNvSpPr/>
          <p:nvPr/>
        </p:nvSpPr>
        <p:spPr>
          <a:xfrm>
            <a:off x="5990384" y="402263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8" name="Straight Connector 127"/>
          <p:cNvCxnSpPr>
            <a:stCxn id="98" idx="1"/>
            <a:endCxn id="125" idx="0"/>
          </p:cNvCxnSpPr>
          <p:nvPr/>
        </p:nvCxnSpPr>
        <p:spPr>
          <a:xfrm>
            <a:off x="5557449" y="1660490"/>
            <a:ext cx="18398" cy="2113027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29" name="Rectangle 128"/>
          <p:cNvSpPr/>
          <p:nvPr/>
        </p:nvSpPr>
        <p:spPr>
          <a:xfrm>
            <a:off x="159121" y="4339555"/>
            <a:ext cx="8774484" cy="68078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159121" y="4339555"/>
            <a:ext cx="817325" cy="68078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Trials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6598022" y="4344242"/>
            <a:ext cx="1104585" cy="13473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Connectivity</a:t>
            </a:r>
          </a:p>
        </p:txBody>
      </p:sp>
      <p:sp>
        <p:nvSpPr>
          <p:cNvPr id="132" name="Diamond 131"/>
          <p:cNvSpPr/>
          <p:nvPr/>
        </p:nvSpPr>
        <p:spPr>
          <a:xfrm>
            <a:off x="6488923" y="4352434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7651157" y="4613278"/>
            <a:ext cx="1013229" cy="21639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SCED/Control Tests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7639416" y="4838356"/>
            <a:ext cx="1024970" cy="18595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DAM, S&amp;B reports</a:t>
            </a:r>
          </a:p>
        </p:txBody>
      </p:sp>
      <p:sp>
        <p:nvSpPr>
          <p:cNvPr id="135" name="Diamond 134"/>
          <p:cNvSpPr/>
          <p:nvPr/>
        </p:nvSpPr>
        <p:spPr>
          <a:xfrm>
            <a:off x="7584750" y="473969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6611073" y="2522634"/>
            <a:ext cx="24035" cy="1181421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37" name="Diamond 136"/>
          <p:cNvSpPr/>
          <p:nvPr/>
        </p:nvSpPr>
        <p:spPr>
          <a:xfrm>
            <a:off x="7934550" y="474797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333048" y="474250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9" name="Diamond 138"/>
          <p:cNvSpPr/>
          <p:nvPr/>
        </p:nvSpPr>
        <p:spPr>
          <a:xfrm>
            <a:off x="8147205" y="4737354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152400" y="5108258"/>
            <a:ext cx="817325" cy="90941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Readiness &amp; Go-Live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6539969" y="5516117"/>
            <a:ext cx="1092727" cy="16288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Connectivity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7644436" y="5397910"/>
            <a:ext cx="1013229" cy="21639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SCED/Control Tests</a:t>
            </a:r>
          </a:p>
        </p:txBody>
      </p:sp>
      <p:sp>
        <p:nvSpPr>
          <p:cNvPr id="143" name="Rectangle 142"/>
          <p:cNvSpPr/>
          <p:nvPr/>
        </p:nvSpPr>
        <p:spPr>
          <a:xfrm>
            <a:off x="7632696" y="5622989"/>
            <a:ext cx="1024970" cy="18595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DAM, S&amp;B reports</a:t>
            </a:r>
          </a:p>
        </p:txBody>
      </p:sp>
      <p:sp>
        <p:nvSpPr>
          <p:cNvPr id="144" name="Diamond 143"/>
          <p:cNvSpPr/>
          <p:nvPr/>
        </p:nvSpPr>
        <p:spPr>
          <a:xfrm>
            <a:off x="7578030" y="5524325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5" name="Diamond 144"/>
          <p:cNvSpPr/>
          <p:nvPr/>
        </p:nvSpPr>
        <p:spPr>
          <a:xfrm>
            <a:off x="7927830" y="553260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6" name="Diamond 145"/>
          <p:cNvSpPr/>
          <p:nvPr/>
        </p:nvSpPr>
        <p:spPr>
          <a:xfrm>
            <a:off x="8326327" y="552714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7" name="Diamond 146"/>
          <p:cNvSpPr/>
          <p:nvPr/>
        </p:nvSpPr>
        <p:spPr>
          <a:xfrm>
            <a:off x="8140484" y="552198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1487195" y="5347581"/>
            <a:ext cx="1722342" cy="16580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Develop/Publish MP</a:t>
            </a:r>
            <a:r>
              <a:rPr kumimoji="0" lang="en-US" sz="825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Specifications</a:t>
            </a:r>
          </a:p>
        </p:txBody>
      </p:sp>
      <p:sp>
        <p:nvSpPr>
          <p:cNvPr id="149" name="Diamond 148"/>
          <p:cNvSpPr/>
          <p:nvPr/>
        </p:nvSpPr>
        <p:spPr>
          <a:xfrm>
            <a:off x="3131054" y="5352529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3820631" y="5347408"/>
            <a:ext cx="1370819" cy="15516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 Market Trials Plans</a:t>
            </a:r>
          </a:p>
        </p:txBody>
      </p:sp>
      <p:sp>
        <p:nvSpPr>
          <p:cNvPr id="151" name="Diamond 150"/>
          <p:cNvSpPr/>
          <p:nvPr/>
        </p:nvSpPr>
        <p:spPr>
          <a:xfrm>
            <a:off x="5098093" y="534132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7632695" y="5867736"/>
            <a:ext cx="1301947" cy="13359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Passport Cutover/Go-Live</a:t>
            </a:r>
          </a:p>
        </p:txBody>
      </p:sp>
      <p:sp>
        <p:nvSpPr>
          <p:cNvPr id="156" name="Diamond 155"/>
          <p:cNvSpPr/>
          <p:nvPr/>
        </p:nvSpPr>
        <p:spPr>
          <a:xfrm>
            <a:off x="7571304" y="436986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7" name="Diamond 156"/>
          <p:cNvSpPr/>
          <p:nvPr/>
        </p:nvSpPr>
        <p:spPr>
          <a:xfrm>
            <a:off x="8828724" y="5868434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5404624" y="5330787"/>
            <a:ext cx="1399323" cy="16945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 Market Training</a:t>
            </a:r>
          </a:p>
        </p:txBody>
      </p:sp>
      <p:sp>
        <p:nvSpPr>
          <p:cNvPr id="159" name="Diamond 158"/>
          <p:cNvSpPr/>
          <p:nvPr/>
        </p:nvSpPr>
        <p:spPr>
          <a:xfrm>
            <a:off x="6735833" y="534365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7126357" y="5137041"/>
            <a:ext cx="1480799" cy="1725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Readiness Metrics</a:t>
            </a:r>
          </a:p>
        </p:txBody>
      </p:sp>
      <p:sp>
        <p:nvSpPr>
          <p:cNvPr id="161" name="Diamond 160"/>
          <p:cNvSpPr/>
          <p:nvPr/>
        </p:nvSpPr>
        <p:spPr>
          <a:xfrm>
            <a:off x="8540806" y="5147588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1487195" y="5135148"/>
            <a:ext cx="5631404" cy="17443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Passport Implementation Task Force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1894629" y="1561367"/>
            <a:ext cx="299163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 smtClean="0">
                <a:solidFill>
                  <a:prstClr val="black"/>
                </a:solidFill>
                <a:latin typeface="Calibri" panose="020F0502020204030204"/>
              </a:rPr>
              <a:t>Pre-Passport Deliveries into production before Passport</a:t>
            </a:r>
            <a:endParaRPr lang="en-US" sz="82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4" name="Diamond 163"/>
          <p:cNvSpPr/>
          <p:nvPr/>
        </p:nvSpPr>
        <p:spPr>
          <a:xfrm>
            <a:off x="5479552" y="1600200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6343564" y="558225"/>
            <a:ext cx="2490251" cy="584775"/>
            <a:chOff x="6411562" y="471100"/>
            <a:chExt cx="2490251" cy="584775"/>
          </a:xfrm>
        </p:grpSpPr>
        <p:sp>
          <p:nvSpPr>
            <p:cNvPr id="166" name="Diamond 165"/>
            <p:cNvSpPr/>
            <p:nvPr/>
          </p:nvSpPr>
          <p:spPr>
            <a:xfrm>
              <a:off x="6411562" y="563519"/>
              <a:ext cx="159707" cy="150312"/>
            </a:xfrm>
            <a:prstGeom prst="diamond">
              <a:avLst/>
            </a:prstGeom>
            <a:solidFill>
              <a:srgbClr val="C0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Diamond 166"/>
            <p:cNvSpPr/>
            <p:nvPr/>
          </p:nvSpPr>
          <p:spPr>
            <a:xfrm>
              <a:off x="6420858" y="806080"/>
              <a:ext cx="159707" cy="150312"/>
            </a:xfrm>
            <a:prstGeom prst="diamond">
              <a:avLst/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633882" y="471100"/>
              <a:ext cx="22679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Planned milestone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Estimated milestone</a:t>
              </a:r>
            </a:p>
          </p:txBody>
        </p:sp>
      </p:grpSp>
      <p:sp>
        <p:nvSpPr>
          <p:cNvPr id="83" name="Rectangle 82"/>
          <p:cNvSpPr/>
          <p:nvPr/>
        </p:nvSpPr>
        <p:spPr>
          <a:xfrm>
            <a:off x="3252858" y="2604058"/>
            <a:ext cx="2316723" cy="3415742"/>
          </a:xfrm>
          <a:prstGeom prst="rect">
            <a:avLst/>
          </a:prstGeom>
          <a:solidFill>
            <a:schemeClr val="tx2">
              <a:lumMod val="50000"/>
              <a:alpha val="67059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Software Development</a:t>
            </a:r>
          </a:p>
          <a:p>
            <a:pPr algn="ctr"/>
            <a:r>
              <a:rPr lang="en-US" dirty="0" smtClean="0"/>
              <a:t> &amp; </a:t>
            </a:r>
          </a:p>
          <a:p>
            <a:pPr algn="ctr"/>
            <a:r>
              <a:rPr lang="en-US" dirty="0" smtClean="0"/>
              <a:t>Unit Testing</a:t>
            </a: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>
            <a:off x="7668972" y="2604058"/>
            <a:ext cx="1272073" cy="3415742"/>
          </a:xfrm>
          <a:prstGeom prst="rect">
            <a:avLst/>
          </a:prstGeom>
          <a:solidFill>
            <a:schemeClr val="tx2">
              <a:lumMod val="50000"/>
              <a:alpha val="67059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Market Trials</a:t>
            </a:r>
          </a:p>
          <a:p>
            <a:pPr algn="ctr"/>
            <a:r>
              <a:rPr lang="en-US" dirty="0" smtClean="0"/>
              <a:t>&amp;</a:t>
            </a:r>
          </a:p>
          <a:p>
            <a:pPr algn="ctr"/>
            <a:r>
              <a:rPr lang="en-US" dirty="0" smtClean="0"/>
              <a:t>Go-Live</a:t>
            </a:r>
          </a:p>
          <a:p>
            <a:pPr algn="ctr"/>
            <a:r>
              <a:rPr lang="en-US" dirty="0" smtClean="0"/>
              <a:t>Cutover</a:t>
            </a:r>
          </a:p>
        </p:txBody>
      </p:sp>
      <p:sp>
        <p:nvSpPr>
          <p:cNvPr id="3" name="Rectangle 2"/>
          <p:cNvSpPr/>
          <p:nvPr/>
        </p:nvSpPr>
        <p:spPr>
          <a:xfrm>
            <a:off x="974880" y="2601357"/>
            <a:ext cx="2270538" cy="3415742"/>
          </a:xfrm>
          <a:prstGeom prst="rect">
            <a:avLst/>
          </a:prstGeom>
          <a:solidFill>
            <a:schemeClr val="tx2">
              <a:lumMod val="50000"/>
              <a:alpha val="67059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Business Requirements </a:t>
            </a:r>
          </a:p>
          <a:p>
            <a:pPr algn="ctr"/>
            <a:r>
              <a:rPr lang="en-US" dirty="0" smtClean="0"/>
              <a:t>&amp; </a:t>
            </a:r>
          </a:p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86" name="Diamond 85"/>
          <p:cNvSpPr/>
          <p:nvPr/>
        </p:nvSpPr>
        <p:spPr>
          <a:xfrm>
            <a:off x="6475401" y="551684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5562600" y="2604058"/>
            <a:ext cx="2094823" cy="3415742"/>
          </a:xfrm>
          <a:prstGeom prst="rect">
            <a:avLst/>
          </a:prstGeom>
          <a:solidFill>
            <a:schemeClr val="tx2">
              <a:lumMod val="50000"/>
              <a:alpha val="67059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Integration </a:t>
            </a:r>
          </a:p>
          <a:p>
            <a:pPr algn="ctr"/>
            <a:r>
              <a:rPr lang="en-US" dirty="0" smtClean="0"/>
              <a:t>&amp;</a:t>
            </a:r>
          </a:p>
          <a:p>
            <a:pPr algn="ctr"/>
            <a:r>
              <a:rPr lang="en-US" dirty="0" smtClean="0"/>
              <a:t>End-to-End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83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Inside pages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6A50C303-0192-4A8E-B7FF-FA2E0B44828B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15642</TotalTime>
  <Words>299</Words>
  <Application>Microsoft Office PowerPoint</Application>
  <PresentationFormat>On-screen Show (4:3)</PresentationFormat>
  <Paragraphs>129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Retrospect</vt:lpstr>
      <vt:lpstr>Inside pages</vt:lpstr>
      <vt:lpstr>TAC Highlights – March 24, 2021 Jim Lee, RMS Chair </vt:lpstr>
      <vt:lpstr>PUCT Projects – Winter Storm Issues</vt:lpstr>
      <vt:lpstr>Passport Scope and Delivery</vt:lpstr>
      <vt:lpstr>Passport Protocol Scope</vt:lpstr>
      <vt:lpstr>Passport Sequence of Milestones through 2024</vt:lpstr>
    </vt:vector>
  </TitlesOfParts>
  <Company>NRG Energy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 to RMS</dc:title>
  <dc:creator>Jim Lee</dc:creator>
  <cp:keywords/>
  <cp:lastModifiedBy>Clifton, Suzy</cp:lastModifiedBy>
  <cp:revision>187</cp:revision>
  <cp:lastPrinted>2018-11-28T18:48:20Z</cp:lastPrinted>
  <dcterms:created xsi:type="dcterms:W3CDTF">2018-01-08T22:15:17Z</dcterms:created>
  <dcterms:modified xsi:type="dcterms:W3CDTF">2021-04-13T14:51:02Z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66fbd887-84f1-44c6-b614-caad1dd41da1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